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4" r:id="rId4"/>
  </p:sldMasterIdLst>
  <p:notesMasterIdLst>
    <p:notesMasterId r:id="rId33"/>
  </p:notesMasterIdLst>
  <p:handoutMasterIdLst>
    <p:handoutMasterId r:id="rId34"/>
  </p:handoutMasterIdLst>
  <p:sldIdLst>
    <p:sldId id="256" r:id="rId5"/>
    <p:sldId id="317" r:id="rId6"/>
    <p:sldId id="281" r:id="rId7"/>
    <p:sldId id="316" r:id="rId8"/>
    <p:sldId id="315" r:id="rId9"/>
    <p:sldId id="313" r:id="rId10"/>
    <p:sldId id="258" r:id="rId11"/>
    <p:sldId id="298" r:id="rId12"/>
    <p:sldId id="295" r:id="rId13"/>
    <p:sldId id="297" r:id="rId14"/>
    <p:sldId id="314" r:id="rId15"/>
    <p:sldId id="299" r:id="rId16"/>
    <p:sldId id="291" r:id="rId17"/>
    <p:sldId id="293" r:id="rId18"/>
    <p:sldId id="261" r:id="rId19"/>
    <p:sldId id="300" r:id="rId20"/>
    <p:sldId id="303" r:id="rId21"/>
    <p:sldId id="301" r:id="rId22"/>
    <p:sldId id="302" r:id="rId23"/>
    <p:sldId id="304" r:id="rId24"/>
    <p:sldId id="305" r:id="rId25"/>
    <p:sldId id="306" r:id="rId26"/>
    <p:sldId id="309" r:id="rId27"/>
    <p:sldId id="308" r:id="rId28"/>
    <p:sldId id="310" r:id="rId29"/>
    <p:sldId id="312" r:id="rId30"/>
    <p:sldId id="311" r:id="rId31"/>
    <p:sldId id="269" r:id="rId32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45" autoAdjust="0"/>
    <p:restoredTop sz="94632"/>
  </p:normalViewPr>
  <p:slideViewPr>
    <p:cSldViewPr snapToGrid="0" snapToObjects="1">
      <p:cViewPr varScale="1">
        <p:scale>
          <a:sx n="34" d="100"/>
          <a:sy n="34" d="100"/>
        </p:scale>
        <p:origin x="53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84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728A7C0-16B4-5749-A552-8B4ABD61F37C}" type="datetimeFigureOut">
              <a:rPr lang="en-US"/>
              <a:pPr>
                <a:defRPr/>
              </a:pPr>
              <a:t>8/31/2018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DD99EA8-062A-CC4E-914A-B666156C65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240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D38F61-2AAC-2B41-BF8D-8E478D901DDA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B0812-3172-EC42-9667-D1C2E37A1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62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992848" y="5198037"/>
            <a:ext cx="7827959" cy="1015948"/>
          </a:xfrm>
        </p:spPr>
        <p:txBody>
          <a:bodyPr anchor="t">
            <a:noAutofit/>
          </a:bodyPr>
          <a:lstStyle>
            <a:lvl1pPr algn="l">
              <a:defRPr sz="3000" b="0" i="0" baseline="0">
                <a:solidFill>
                  <a:srgbClr val="5D5D5D"/>
                </a:solidFill>
                <a:latin typeface="Arial"/>
                <a:cs typeface="Arial"/>
              </a:defRPr>
            </a:lvl1pPr>
          </a:lstStyle>
          <a:p>
            <a:r>
              <a:rPr lang="en-AU" dirty="0" smtClean="0"/>
              <a:t>Click to add cover title</a:t>
            </a:r>
            <a:br>
              <a:rPr lang="en-AU" dirty="0" smtClean="0"/>
            </a:b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92848" y="5782067"/>
            <a:ext cx="7827959" cy="431918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5D5D5D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smtClean="0"/>
              <a:t>Click to add cover sub-title</a:t>
            </a:r>
            <a:endParaRPr lang="en-US" dirty="0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2"/>
          </p:nvPr>
        </p:nvSpPr>
        <p:spPr>
          <a:xfrm>
            <a:off x="992848" y="625607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5D5D5D"/>
                </a:solidFill>
                <a:latin typeface="Arial"/>
                <a:cs typeface="Arial"/>
              </a:defRPr>
            </a:lvl1pPr>
          </a:lstStyle>
          <a:p>
            <a:fld id="{42B17873-94CB-4346-96FE-9DD9D64D4B79}" type="datetime3">
              <a:rPr lang="en-AU" altLang="en-US" smtClean="0"/>
              <a:pPr/>
              <a:t>31 August, 2018</a:t>
            </a:fld>
            <a:endParaRPr lang="en-US" altLang="en-US"/>
          </a:p>
        </p:txBody>
      </p:sp>
      <p:pic>
        <p:nvPicPr>
          <p:cNvPr id="12" name="Picture 11" descr="Circle - Arrow 04-Gr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2" y="5347443"/>
            <a:ext cx="329693" cy="3296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7" y="424519"/>
            <a:ext cx="1368000" cy="1464499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276600" y="0"/>
            <a:ext cx="5867400" cy="5013325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 smtClean="0"/>
              <a:t>Double click to insert picture</a:t>
            </a:r>
            <a:endParaRPr lang="en-GB" dirty="0"/>
          </a:p>
        </p:txBody>
      </p:sp>
      <p:pic>
        <p:nvPicPr>
          <p:cNvPr id="8" name="Picture 6" descr="Circle - Arrow 04-Gra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53467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227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44450" y="0"/>
            <a:ext cx="9245600" cy="769938"/>
          </a:xfrm>
          <a:prstGeom prst="rect">
            <a:avLst/>
          </a:prstGeom>
          <a:solidFill>
            <a:srgbClr val="BEBE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7" descr="RESMED-LOGO-SMAL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688" y="6197600"/>
            <a:ext cx="7080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/>
          <p:cNvSpPr txBox="1">
            <a:spLocks noChangeArrowheads="1"/>
          </p:cNvSpPr>
          <p:nvPr/>
        </p:nvSpPr>
        <p:spPr bwMode="auto">
          <a:xfrm>
            <a:off x="193675" y="6575425"/>
            <a:ext cx="24336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rgbClr val="7F7F7F"/>
                </a:solidFill>
                <a:ea typeface="Arial" charset="0"/>
                <a:cs typeface="Arial" charset="0"/>
              </a:rPr>
              <a:t>© 2016 ResMed  - Company Confidential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4424363" y="6575425"/>
            <a:ext cx="3063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ACC54E5-C06F-4C4C-B690-EA6DC24476F6}" type="slidenum">
              <a:rPr lang="en-US" altLang="en-US" sz="800">
                <a:solidFill>
                  <a:srgbClr val="7F7F7F"/>
                </a:solidFill>
              </a:rPr>
              <a:pPr eaLnBrk="1" hangingPunct="1"/>
              <a:t>‹#›</a:t>
            </a:fld>
            <a:endParaRPr lang="en-GB" altLang="en-US"/>
          </a:p>
        </p:txBody>
      </p:sp>
      <p:pic>
        <p:nvPicPr>
          <p:cNvPr id="8" name="Picture 10" descr="Circle - Arrow 04-Gray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304800"/>
            <a:ext cx="347662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193675" y="6575425"/>
            <a:ext cx="24336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rgbClr val="7F7F7F"/>
                </a:solidFill>
                <a:ea typeface="Arial" charset="0"/>
                <a:cs typeface="Arial" charset="0"/>
              </a:rPr>
              <a:t>© 2016 ResMed  - Company Confidential</a:t>
            </a: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4424363" y="6575425"/>
            <a:ext cx="3063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FFDA7F2-DCD6-2240-89A1-D786889D1DF7}" type="slidenum">
              <a:rPr lang="en-US" altLang="en-US" sz="800">
                <a:solidFill>
                  <a:srgbClr val="7F7F7F"/>
                </a:solidFill>
              </a:rPr>
              <a:pPr eaLnBrk="1" hangingPunct="1"/>
              <a:t>‹#›</a:t>
            </a:fld>
            <a:endParaRPr lang="en-GB" altLang="en-US"/>
          </a:p>
        </p:txBody>
      </p:sp>
      <p:sp>
        <p:nvSpPr>
          <p:cNvPr id="17" name="Content Placeholder 3"/>
          <p:cNvSpPr>
            <a:spLocks noGrp="1"/>
          </p:cNvSpPr>
          <p:nvPr>
            <p:ph sz="half" idx="14"/>
          </p:nvPr>
        </p:nvSpPr>
        <p:spPr>
          <a:xfrm>
            <a:off x="201632" y="1014741"/>
            <a:ext cx="8800851" cy="3942169"/>
          </a:xfrm>
        </p:spPr>
        <p:txBody>
          <a:bodyPr>
            <a:noAutofit/>
          </a:bodyPr>
          <a:lstStyle>
            <a:lvl1pPr marL="198000" indent="-234000">
              <a:buClr>
                <a:srgbClr val="118AC1"/>
              </a:buClr>
              <a:defRPr sz="2000">
                <a:solidFill>
                  <a:srgbClr val="5D5D5D"/>
                </a:solidFill>
                <a:latin typeface="Arial"/>
                <a:cs typeface="Arial"/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Courier New"/>
              <a:buChar char="o"/>
              <a:tabLst/>
              <a:defRPr sz="1800">
                <a:solidFill>
                  <a:srgbClr val="5D5D5D"/>
                </a:solidFill>
              </a:defRPr>
            </a:lvl2pPr>
            <a:lvl3pPr marL="1143000" indent="-228600">
              <a:buClr>
                <a:srgbClr val="118AC1"/>
              </a:buClr>
              <a:buSzPct val="75000"/>
              <a:buFont typeface="Courier New"/>
              <a:buChar char="o"/>
              <a:defRPr sz="1600">
                <a:solidFill>
                  <a:srgbClr val="5D5D5D"/>
                </a:solidFill>
              </a:defRPr>
            </a:lvl3pPr>
            <a:lvl4pPr marL="1600200" indent="-228600">
              <a:buClr>
                <a:srgbClr val="118AC1"/>
              </a:buClr>
              <a:buSzPct val="75000"/>
              <a:buFont typeface="Courier New"/>
              <a:buChar char="o"/>
              <a:defRPr sz="1400">
                <a:solidFill>
                  <a:srgbClr val="5D5D5D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 smtClean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55407" y="165600"/>
            <a:ext cx="8247075" cy="601033"/>
          </a:xfrm>
        </p:spPr>
        <p:txBody>
          <a:bodyPr anchor="t">
            <a:noAutofit/>
          </a:bodyPr>
          <a:lstStyle>
            <a:lvl1pPr algn="l">
              <a:defRPr sz="3000">
                <a:solidFill>
                  <a:srgbClr val="5D5D5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07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44450" y="0"/>
            <a:ext cx="9245600" cy="769938"/>
          </a:xfrm>
          <a:prstGeom prst="rect">
            <a:avLst/>
          </a:prstGeom>
          <a:solidFill>
            <a:srgbClr val="BEBE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7" descr="RESMED-LOGO-SMAL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688" y="6197600"/>
            <a:ext cx="7080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/>
          <p:cNvSpPr txBox="1">
            <a:spLocks noChangeArrowheads="1"/>
          </p:cNvSpPr>
          <p:nvPr/>
        </p:nvSpPr>
        <p:spPr bwMode="auto">
          <a:xfrm>
            <a:off x="193675" y="6575425"/>
            <a:ext cx="24336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rgbClr val="7F7F7F"/>
                </a:solidFill>
                <a:ea typeface="Arial" charset="0"/>
                <a:cs typeface="Arial" charset="0"/>
              </a:rPr>
              <a:t>© 2016 ResMed  - Company Confidential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4424363" y="6575425"/>
            <a:ext cx="3063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912C2A1-671E-BF46-BF61-19789C5063C6}" type="slidenum">
              <a:rPr lang="en-US" altLang="en-US" sz="800">
                <a:solidFill>
                  <a:srgbClr val="7F7F7F"/>
                </a:solidFill>
              </a:rPr>
              <a:pPr eaLnBrk="1" hangingPunct="1"/>
              <a:t>‹#›</a:t>
            </a:fld>
            <a:endParaRPr lang="en-GB" altLang="en-US"/>
          </a:p>
        </p:txBody>
      </p:sp>
      <p:pic>
        <p:nvPicPr>
          <p:cNvPr id="8" name="Picture 10" descr="Circle - Arrow 04-Gray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304800"/>
            <a:ext cx="347662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193675" y="6575425"/>
            <a:ext cx="24336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rgbClr val="7F7F7F"/>
                </a:solidFill>
                <a:ea typeface="Arial" charset="0"/>
                <a:cs typeface="Arial" charset="0"/>
              </a:rPr>
              <a:t>© 2016 ResMed  - Company Confidential</a:t>
            </a: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4424363" y="6575425"/>
            <a:ext cx="3063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4FFCD68-4C75-2348-BFF7-0CDF1379B0CB}" type="slidenum">
              <a:rPr lang="en-US" altLang="en-US" sz="800">
                <a:solidFill>
                  <a:srgbClr val="7F7F7F"/>
                </a:solidFill>
              </a:rPr>
              <a:pPr eaLnBrk="1" hangingPunct="1"/>
              <a:t>‹#›</a:t>
            </a:fld>
            <a:endParaRPr lang="en-GB" alt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83785" y="1025669"/>
            <a:ext cx="8718698" cy="4228956"/>
          </a:xfrm>
        </p:spPr>
        <p:txBody>
          <a:bodyPr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2000" kern="1200" dirty="0">
                <a:solidFill>
                  <a:srgbClr val="5D5D5D"/>
                </a:solidFill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55407" y="165600"/>
            <a:ext cx="8247075" cy="601033"/>
          </a:xfrm>
        </p:spPr>
        <p:txBody>
          <a:bodyPr anchor="t">
            <a:noAutofit/>
          </a:bodyPr>
          <a:lstStyle>
            <a:lvl1pPr algn="l">
              <a:defRPr sz="3000">
                <a:solidFill>
                  <a:srgbClr val="5D5D5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22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90667" y="4317239"/>
            <a:ext cx="7827959" cy="1015948"/>
          </a:xfrm>
        </p:spPr>
        <p:txBody>
          <a:bodyPr anchor="t">
            <a:noAutofit/>
          </a:bodyPr>
          <a:lstStyle>
            <a:lvl1pPr algn="l">
              <a:defRPr sz="3000" b="0" i="0" baseline="0">
                <a:solidFill>
                  <a:srgbClr val="5D5D5D"/>
                </a:solidFill>
                <a:latin typeface="Arial"/>
                <a:cs typeface="Arial"/>
              </a:defRPr>
            </a:lvl1pPr>
          </a:lstStyle>
          <a:p>
            <a:r>
              <a:rPr lang="en-AU" dirty="0" smtClean="0"/>
              <a:t>Click to add cover title</a:t>
            </a:r>
            <a:br>
              <a:rPr lang="en-AU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90667" y="4901269"/>
            <a:ext cx="7827959" cy="431918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5D5D5D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smtClean="0"/>
              <a:t>Click to add cover sub-title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667" y="5407734"/>
            <a:ext cx="2133600" cy="365125"/>
          </a:xfrm>
        </p:spPr>
        <p:txBody>
          <a:bodyPr/>
          <a:lstStyle>
            <a:lvl1pPr>
              <a:defRPr sz="1400">
                <a:solidFill>
                  <a:srgbClr val="4A4A4A"/>
                </a:solidFill>
                <a:latin typeface="Arial"/>
                <a:cs typeface="Arial"/>
              </a:defRPr>
            </a:lvl1pPr>
          </a:lstStyle>
          <a:p>
            <a:fld id="{2BEDBA4A-DA86-A443-8DE0-AAF6334717C7}" type="datetime3">
              <a:rPr lang="en-AU" altLang="en-US" smtClean="0"/>
              <a:pPr/>
              <a:t>31 August, 2018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7" y="424519"/>
            <a:ext cx="1368000" cy="1464499"/>
          </a:xfrm>
          <a:prstGeom prst="rect">
            <a:avLst/>
          </a:prstGeom>
        </p:spPr>
      </p:pic>
      <p:pic>
        <p:nvPicPr>
          <p:cNvPr id="9" name="Picture 8" descr="Circle - Arrow 04-Gra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7" y="4440815"/>
            <a:ext cx="329693" cy="329693"/>
          </a:xfrm>
          <a:prstGeom prst="rect">
            <a:avLst/>
          </a:prstGeom>
        </p:spPr>
      </p:pic>
      <p:pic>
        <p:nvPicPr>
          <p:cNvPr id="8" name="Picture 7" descr="Circle - Arrow 04-Gray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4440238"/>
            <a:ext cx="328612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6077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862136" y="4020010"/>
            <a:ext cx="8140348" cy="781127"/>
          </a:xfrm>
          <a:noFill/>
        </p:spPr>
        <p:txBody>
          <a:bodyPr anchor="t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AU" dirty="0" smtClean="0"/>
              <a:t>Section title goes here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6057896"/>
          </a:xfrm>
          <a:prstGeom prst="rect">
            <a:avLst/>
          </a:prstGeom>
          <a:solidFill>
            <a:srgbClr val="0099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3512" y="6575700"/>
            <a:ext cx="24333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© 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2016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ResMed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  - Company Confidential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+mn-lt"/>
              <a:cs typeface="Arial"/>
            </a:endParaRPr>
          </a:p>
        </p:txBody>
      </p:sp>
      <p:pic>
        <p:nvPicPr>
          <p:cNvPr id="18" name="Picture 17" descr="RESMED-LOGO-SMAL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360" y="6198303"/>
            <a:ext cx="708123" cy="519290"/>
          </a:xfrm>
          <a:prstGeom prst="rect">
            <a:avLst/>
          </a:prstGeom>
        </p:spPr>
      </p:pic>
      <p:pic>
        <p:nvPicPr>
          <p:cNvPr id="19" name="Picture 18" descr="Circle - Arrow 04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99" y="4145785"/>
            <a:ext cx="356938" cy="35693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424858" y="6575700"/>
            <a:ext cx="3064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7251A3D-8CAF-4814-B0EA-579551AA6D0D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193512" y="6575700"/>
            <a:ext cx="24333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© 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2016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ResMed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  - Company Confidential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424858" y="6575700"/>
            <a:ext cx="3064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7251A3D-8CAF-4814-B0EA-579551AA6D0D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GB" dirty="0"/>
          </a:p>
        </p:txBody>
      </p:sp>
      <p:pic>
        <p:nvPicPr>
          <p:cNvPr id="22" name="Picture 10" descr="Circle - Arrow 04-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3" y="4146550"/>
            <a:ext cx="3556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736444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44405" y="0"/>
            <a:ext cx="9245020" cy="770267"/>
          </a:xfrm>
          <a:prstGeom prst="rect">
            <a:avLst/>
          </a:prstGeom>
          <a:solidFill>
            <a:srgbClr val="BEBE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Circle - Arrow 04-Gr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16" y="305400"/>
            <a:ext cx="347359" cy="3473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3512" y="6575700"/>
            <a:ext cx="24333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© 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2016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ResMed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  - Company Confidential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24858" y="6575700"/>
            <a:ext cx="3064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7251A3D-8CAF-4814-B0EA-579551AA6D0D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55650" y="165600"/>
            <a:ext cx="8247063" cy="601163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dirty="0" smtClean="0">
                <a:solidFill>
                  <a:srgbClr val="4A4A4A"/>
                </a:solidFill>
              </a:rPr>
              <a:t>Main headline goes</a:t>
            </a:r>
            <a:r>
              <a:rPr lang="en-AU" baseline="0" dirty="0" smtClean="0">
                <a:solidFill>
                  <a:srgbClr val="4A4A4A"/>
                </a:solidFill>
              </a:rPr>
              <a:t> here</a:t>
            </a:r>
            <a:endParaRPr lang="en-GB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201632" y="1014741"/>
            <a:ext cx="8800851" cy="2033645"/>
          </a:xfrm>
        </p:spPr>
        <p:txBody>
          <a:bodyPr>
            <a:noAutofit/>
          </a:bodyPr>
          <a:lstStyle>
            <a:lvl1pPr marL="198000" indent="-234000">
              <a:buClr>
                <a:srgbClr val="118AC1"/>
              </a:buClr>
              <a:defRPr sz="2000">
                <a:solidFill>
                  <a:srgbClr val="5D5D5D"/>
                </a:solidFill>
                <a:latin typeface="Arial"/>
                <a:cs typeface="Arial"/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18AC1"/>
              </a:buClr>
              <a:buSzPct val="75000"/>
              <a:buFont typeface="Courier New"/>
              <a:buChar char="o"/>
              <a:tabLst/>
              <a:defRPr sz="1800">
                <a:solidFill>
                  <a:srgbClr val="5D5D5D"/>
                </a:solidFill>
              </a:defRPr>
            </a:lvl2pPr>
            <a:lvl3pPr marL="1143000" indent="-228600">
              <a:buClr>
                <a:srgbClr val="118AC1"/>
              </a:buClr>
              <a:buSzPct val="75000"/>
              <a:buFont typeface="Courier New"/>
              <a:buChar char="o"/>
              <a:defRPr sz="1600">
                <a:solidFill>
                  <a:srgbClr val="5D5D5D"/>
                </a:solidFill>
              </a:defRPr>
            </a:lvl3pPr>
            <a:lvl4pPr marL="1600200" indent="-228600">
              <a:buClr>
                <a:srgbClr val="118AC1"/>
              </a:buClr>
              <a:buSzPct val="75000"/>
              <a:buFont typeface="Courier New"/>
              <a:buChar char="o"/>
              <a:defRPr sz="1400">
                <a:solidFill>
                  <a:srgbClr val="5D5D5D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dirty="0" smtClean="0"/>
              <a:t>Text goes here</a:t>
            </a:r>
          </a:p>
          <a:p>
            <a:pPr lvl="0"/>
            <a:r>
              <a:rPr lang="en-AU" dirty="0" smtClean="0"/>
              <a:t>Text goes here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pic>
        <p:nvPicPr>
          <p:cNvPr id="13" name="Picture 12" descr="RESMED-LOGO-SMAL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360" y="6198303"/>
            <a:ext cx="708123" cy="51929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3512" y="6575700"/>
            <a:ext cx="24333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© 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2016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ResMed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  - Company Confidential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24858" y="6575700"/>
            <a:ext cx="3064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7251A3D-8CAF-4814-B0EA-579551AA6D0D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GB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44450" y="0"/>
            <a:ext cx="9245600" cy="769938"/>
          </a:xfrm>
          <a:prstGeom prst="rect">
            <a:avLst/>
          </a:prstGeom>
          <a:solidFill>
            <a:srgbClr val="BEBE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9" name="Picture 7" descr="Circle - Arrow 04-Gra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304800"/>
            <a:ext cx="347662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4240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ontent slide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44405" y="0"/>
            <a:ext cx="9245020" cy="770267"/>
          </a:xfrm>
          <a:prstGeom prst="rect">
            <a:avLst/>
          </a:prstGeom>
          <a:solidFill>
            <a:srgbClr val="BEBE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55827" y="165600"/>
            <a:ext cx="8246655" cy="601033"/>
          </a:xfrm>
        </p:spPr>
        <p:txBody>
          <a:bodyPr anchor="t">
            <a:noAutofit/>
          </a:bodyPr>
          <a:lstStyle>
            <a:lvl1pPr algn="l">
              <a:defRPr sz="3000">
                <a:solidFill>
                  <a:srgbClr val="5D5D5D"/>
                </a:solidFill>
                <a:latin typeface="Arial"/>
                <a:cs typeface="Arial"/>
              </a:defRPr>
            </a:lvl1pPr>
          </a:lstStyle>
          <a:p>
            <a:r>
              <a:rPr lang="en-AU" dirty="0" smtClean="0">
                <a:solidFill>
                  <a:srgbClr val="4A4A4A"/>
                </a:solidFill>
              </a:rPr>
              <a:t>Main headline goes</a:t>
            </a:r>
            <a:r>
              <a:rPr lang="en-AU" baseline="0" dirty="0" smtClean="0">
                <a:solidFill>
                  <a:srgbClr val="4A4A4A"/>
                </a:solidFill>
              </a:rPr>
              <a:t> here</a:t>
            </a:r>
            <a:endParaRPr lang="en-US" dirty="0">
              <a:solidFill>
                <a:srgbClr val="4A4A4A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01235" y="1014741"/>
            <a:ext cx="4250115" cy="4015027"/>
          </a:xfrm>
        </p:spPr>
        <p:txBody>
          <a:bodyPr>
            <a:noAutofit/>
          </a:bodyPr>
          <a:lstStyle>
            <a:lvl1pPr marL="198000" indent="-234000">
              <a:buClr>
                <a:srgbClr val="118AC1"/>
              </a:buClr>
              <a:defRPr sz="2000">
                <a:solidFill>
                  <a:srgbClr val="5D5D5D"/>
                </a:solidFill>
                <a:latin typeface="Arial"/>
                <a:cs typeface="Arial"/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18AC1"/>
              </a:buClr>
              <a:buSzPct val="75000"/>
              <a:buFont typeface="Courier New"/>
              <a:buChar char="o"/>
              <a:tabLst/>
              <a:defRPr sz="1800">
                <a:solidFill>
                  <a:srgbClr val="5D5D5D"/>
                </a:solidFill>
              </a:defRPr>
            </a:lvl2pPr>
            <a:lvl3pPr marL="1143000" indent="-228600">
              <a:buClr>
                <a:srgbClr val="118AC1"/>
              </a:buClr>
              <a:buSzPct val="75000"/>
              <a:buFont typeface="Courier New"/>
              <a:buChar char="o"/>
              <a:defRPr sz="1600">
                <a:solidFill>
                  <a:srgbClr val="5D5D5D"/>
                </a:solidFill>
              </a:defRPr>
            </a:lvl3pPr>
            <a:lvl4pPr marL="1600200" indent="-228600">
              <a:buClr>
                <a:srgbClr val="118AC1"/>
              </a:buClr>
              <a:buSzPct val="75000"/>
              <a:buFont typeface="Courier New"/>
              <a:buChar char="o"/>
              <a:defRPr sz="1400">
                <a:solidFill>
                  <a:srgbClr val="5D5D5D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dirty="0" smtClean="0"/>
              <a:t>Text goes here</a:t>
            </a:r>
          </a:p>
          <a:p>
            <a:pPr lvl="0"/>
            <a:r>
              <a:rPr lang="en-AU" dirty="0" smtClean="0"/>
              <a:t>Text goes here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18AC1"/>
              </a:buClr>
              <a:buSzTx/>
              <a:buFont typeface="Courier New"/>
              <a:buChar char="o"/>
              <a:tabLst/>
              <a:defRPr/>
            </a:pPr>
            <a:endParaRPr lang="en-AU" dirty="0" smtClean="0"/>
          </a:p>
          <a:p>
            <a:pPr lvl="1"/>
            <a:endParaRPr lang="en-AU" dirty="0" smtClean="0"/>
          </a:p>
        </p:txBody>
      </p:sp>
      <p:pic>
        <p:nvPicPr>
          <p:cNvPr id="12" name="Picture 11" descr="RESMED-LOGO-SMAL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360" y="6198303"/>
            <a:ext cx="708123" cy="519290"/>
          </a:xfrm>
          <a:prstGeom prst="rect">
            <a:avLst/>
          </a:prstGeom>
        </p:spPr>
      </p:pic>
      <p:pic>
        <p:nvPicPr>
          <p:cNvPr id="13" name="Picture 12" descr="Circle - Arrow 04-Gra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37" y="305400"/>
            <a:ext cx="347359" cy="347359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4608135" y="1014741"/>
            <a:ext cx="4394347" cy="4015027"/>
          </a:xfrm>
        </p:spPr>
        <p:txBody>
          <a:bodyPr>
            <a:noAutofit/>
          </a:bodyPr>
          <a:lstStyle>
            <a:lvl1pPr marL="198000" indent="-234000">
              <a:buClr>
                <a:srgbClr val="118AC1"/>
              </a:buClr>
              <a:defRPr sz="2000">
                <a:solidFill>
                  <a:srgbClr val="5D5D5D"/>
                </a:solidFill>
                <a:latin typeface="Arial"/>
                <a:cs typeface="Arial"/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18AC1"/>
              </a:buClr>
              <a:buSzPct val="75000"/>
              <a:buFont typeface="Courier New"/>
              <a:buChar char="o"/>
              <a:tabLst/>
              <a:defRPr sz="1800">
                <a:solidFill>
                  <a:srgbClr val="5D5D5D"/>
                </a:solidFill>
              </a:defRPr>
            </a:lvl2pPr>
            <a:lvl3pPr marL="1143000" indent="-228600">
              <a:buClr>
                <a:srgbClr val="118AC1"/>
              </a:buClr>
              <a:buSzPct val="75000"/>
              <a:buFont typeface="Courier New"/>
              <a:buChar char="o"/>
              <a:defRPr sz="1600">
                <a:solidFill>
                  <a:srgbClr val="5D5D5D"/>
                </a:solidFill>
              </a:defRPr>
            </a:lvl3pPr>
            <a:lvl4pPr marL="1600200" indent="-228600">
              <a:buClr>
                <a:srgbClr val="118AC1"/>
              </a:buClr>
              <a:buSzPct val="75000"/>
              <a:buFont typeface="Courier New"/>
              <a:buChar char="o"/>
              <a:defRPr sz="1400">
                <a:solidFill>
                  <a:srgbClr val="5D5D5D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dirty="0" smtClean="0"/>
              <a:t>Text goes here</a:t>
            </a:r>
          </a:p>
          <a:p>
            <a:pPr lvl="0"/>
            <a:r>
              <a:rPr lang="en-AU" dirty="0" smtClean="0"/>
              <a:t>Text goes here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18AC1"/>
              </a:buClr>
              <a:buSzTx/>
              <a:buFont typeface="Courier New"/>
              <a:buChar char="o"/>
              <a:tabLst/>
              <a:defRPr/>
            </a:pPr>
            <a:endParaRPr lang="en-AU" dirty="0" smtClean="0"/>
          </a:p>
          <a:p>
            <a:pPr lvl="1"/>
            <a:endParaRPr lang="en-AU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93512" y="6575700"/>
            <a:ext cx="24333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© 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2016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ResMed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  - Company Confidential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24858" y="6575700"/>
            <a:ext cx="3064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7251A3D-8CAF-4814-B0EA-579551AA6D0D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01235" y="1014741"/>
            <a:ext cx="4250115" cy="4015027"/>
          </a:xfrm>
        </p:spPr>
        <p:txBody>
          <a:bodyPr>
            <a:noAutofit/>
          </a:bodyPr>
          <a:lstStyle>
            <a:lvl1pPr marL="198000" indent="-234000">
              <a:buClr>
                <a:srgbClr val="118AC1"/>
              </a:buClr>
              <a:defRPr sz="2000">
                <a:solidFill>
                  <a:srgbClr val="5D5D5D"/>
                </a:solidFill>
                <a:latin typeface="Arial"/>
                <a:cs typeface="Arial"/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18AC1"/>
              </a:buClr>
              <a:buSzPct val="75000"/>
              <a:buFont typeface="Courier New"/>
              <a:buChar char="o"/>
              <a:tabLst/>
              <a:defRPr sz="1800">
                <a:solidFill>
                  <a:srgbClr val="5D5D5D"/>
                </a:solidFill>
              </a:defRPr>
            </a:lvl2pPr>
            <a:lvl3pPr marL="1143000" indent="-228600">
              <a:buClr>
                <a:srgbClr val="118AC1"/>
              </a:buClr>
              <a:buSzPct val="75000"/>
              <a:buFont typeface="Courier New"/>
              <a:buChar char="o"/>
              <a:defRPr sz="1600">
                <a:solidFill>
                  <a:srgbClr val="5D5D5D"/>
                </a:solidFill>
              </a:defRPr>
            </a:lvl3pPr>
            <a:lvl4pPr marL="1600200" indent="-228600">
              <a:buClr>
                <a:srgbClr val="118AC1"/>
              </a:buClr>
              <a:buSzPct val="75000"/>
              <a:buFont typeface="Courier New"/>
              <a:buChar char="o"/>
              <a:defRPr sz="1400">
                <a:solidFill>
                  <a:srgbClr val="5D5D5D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dirty="0" smtClean="0"/>
              <a:t>Text goes here</a:t>
            </a:r>
          </a:p>
          <a:p>
            <a:pPr lvl="0"/>
            <a:r>
              <a:rPr lang="en-AU" dirty="0" smtClean="0"/>
              <a:t>Text goes here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18AC1"/>
              </a:buClr>
              <a:buSzTx/>
              <a:buFont typeface="Courier New"/>
              <a:buChar char="o"/>
              <a:tabLst/>
              <a:defRPr/>
            </a:pPr>
            <a:endParaRPr lang="en-AU" dirty="0" smtClean="0"/>
          </a:p>
          <a:p>
            <a:pPr lvl="1"/>
            <a:endParaRPr lang="en-AU" dirty="0" smtClean="0"/>
          </a:p>
        </p:txBody>
      </p:sp>
      <p:pic>
        <p:nvPicPr>
          <p:cNvPr id="20" name="Picture 19" descr="Circle - Arrow 04-Gra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37" y="305400"/>
            <a:ext cx="347359" cy="34735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93512" y="6575700"/>
            <a:ext cx="24333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© 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2018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ResMed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  - Company Confidential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424858" y="6575700"/>
            <a:ext cx="3064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7251A3D-8CAF-4814-B0EA-579551AA6D0D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GB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-44450" y="0"/>
            <a:ext cx="9245600" cy="769938"/>
          </a:xfrm>
          <a:prstGeom prst="rect">
            <a:avLst/>
          </a:prstGeom>
          <a:solidFill>
            <a:srgbClr val="BEBE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4" name="Picture 12" descr="Circle - Arrow 04-Gray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304800"/>
            <a:ext cx="3460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316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44405" y="0"/>
            <a:ext cx="9245020" cy="770267"/>
          </a:xfrm>
          <a:prstGeom prst="rect">
            <a:avLst/>
          </a:prstGeom>
          <a:solidFill>
            <a:srgbClr val="BEBE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RESMED-LOGO-SMAL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360" y="6198303"/>
            <a:ext cx="708123" cy="51929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3512" y="6575700"/>
            <a:ext cx="24333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© 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2016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ResMed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  - Company Confidential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24858" y="6575700"/>
            <a:ext cx="3064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7251A3D-8CAF-4814-B0EA-579551AA6D0D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GB" dirty="0"/>
          </a:p>
        </p:txBody>
      </p:sp>
      <p:pic>
        <p:nvPicPr>
          <p:cNvPr id="13" name="Picture 12" descr="Circle - Arrow 04-Gra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52" y="305400"/>
            <a:ext cx="347359" cy="347359"/>
          </a:xfrm>
          <a:prstGeom prst="rect">
            <a:avLst/>
          </a:prstGeom>
        </p:spPr>
      </p:pic>
      <p:sp>
        <p:nvSpPr>
          <p:cNvPr id="17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201632" y="1014741"/>
            <a:ext cx="8800851" cy="3942169"/>
          </a:xfrm>
        </p:spPr>
        <p:txBody>
          <a:bodyPr>
            <a:noAutofit/>
          </a:bodyPr>
          <a:lstStyle>
            <a:lvl1pPr marL="198000" indent="-234000">
              <a:buClr>
                <a:srgbClr val="118AC1"/>
              </a:buClr>
              <a:defRPr sz="2000">
                <a:solidFill>
                  <a:srgbClr val="5D5D5D"/>
                </a:solidFill>
                <a:latin typeface="Arial"/>
                <a:cs typeface="Arial"/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Courier New"/>
              <a:buChar char="o"/>
              <a:tabLst/>
              <a:defRPr sz="1800">
                <a:solidFill>
                  <a:srgbClr val="5D5D5D"/>
                </a:solidFill>
              </a:defRPr>
            </a:lvl2pPr>
            <a:lvl3pPr marL="1143000" indent="-228600">
              <a:buClr>
                <a:srgbClr val="118AC1"/>
              </a:buClr>
              <a:buSzPct val="75000"/>
              <a:buFont typeface="Courier New"/>
              <a:buChar char="o"/>
              <a:defRPr sz="1600">
                <a:solidFill>
                  <a:srgbClr val="5D5D5D"/>
                </a:solidFill>
              </a:defRPr>
            </a:lvl3pPr>
            <a:lvl4pPr marL="1600200" indent="-228600">
              <a:buClr>
                <a:srgbClr val="118AC1"/>
              </a:buClr>
              <a:buSzPct val="75000"/>
              <a:buFont typeface="Courier New"/>
              <a:buChar char="o"/>
              <a:defRPr sz="1400">
                <a:solidFill>
                  <a:srgbClr val="5D5D5D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dirty="0" smtClean="0"/>
              <a:t>Subhead text goes here</a:t>
            </a:r>
          </a:p>
          <a:p>
            <a:pPr lvl="0"/>
            <a:r>
              <a:rPr lang="en-AU" dirty="0" smtClean="0"/>
              <a:t>Text goes here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/>
              <a:buChar char="o"/>
              <a:tabLst/>
              <a:defRPr/>
            </a:pPr>
            <a:endParaRPr lang="en-AU" dirty="0" smtClean="0"/>
          </a:p>
          <a:p>
            <a:pPr lvl="0"/>
            <a:r>
              <a:rPr lang="en-AU" dirty="0" smtClean="0"/>
              <a:t>Subhead text goes here</a:t>
            </a:r>
          </a:p>
          <a:p>
            <a:pPr lvl="0"/>
            <a:r>
              <a:rPr lang="en-AU" dirty="0" smtClean="0"/>
              <a:t>Text goes here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3512" y="6575700"/>
            <a:ext cx="24333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© 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2016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ResMed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  - Company Confidential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24858" y="6575700"/>
            <a:ext cx="3064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7251A3D-8CAF-4814-B0EA-579551AA6D0D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GB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755407" y="165600"/>
            <a:ext cx="8247075" cy="601033"/>
          </a:xfrm>
        </p:spPr>
        <p:txBody>
          <a:bodyPr anchor="t">
            <a:noAutofit/>
          </a:bodyPr>
          <a:lstStyle>
            <a:lvl1pPr algn="l">
              <a:defRPr sz="3000">
                <a:solidFill>
                  <a:srgbClr val="5D5D5D"/>
                </a:solidFill>
                <a:latin typeface="Arial"/>
                <a:cs typeface="Arial"/>
              </a:defRPr>
            </a:lvl1pPr>
          </a:lstStyle>
          <a:p>
            <a:r>
              <a:rPr lang="en-AU" dirty="0" smtClean="0">
                <a:solidFill>
                  <a:srgbClr val="4A4A4A"/>
                </a:solidFill>
              </a:rPr>
              <a:t>Main headline goes</a:t>
            </a:r>
            <a:r>
              <a:rPr lang="en-AU" baseline="0" dirty="0" smtClean="0">
                <a:solidFill>
                  <a:srgbClr val="4A4A4A"/>
                </a:solidFill>
              </a:rPr>
              <a:t> here</a:t>
            </a:r>
            <a:endParaRPr lang="en-US" dirty="0">
              <a:solidFill>
                <a:srgbClr val="4A4A4A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-44450" y="0"/>
            <a:ext cx="9245600" cy="769938"/>
          </a:xfrm>
          <a:prstGeom prst="rect">
            <a:avLst/>
          </a:prstGeom>
          <a:solidFill>
            <a:srgbClr val="BEBE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8" name="Picture 10" descr="Circle - Arrow 04-Gray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304800"/>
            <a:ext cx="347662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7615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slid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44405" y="0"/>
            <a:ext cx="9245020" cy="770267"/>
          </a:xfrm>
          <a:prstGeom prst="rect">
            <a:avLst/>
          </a:prstGeom>
          <a:solidFill>
            <a:srgbClr val="BEBE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RESMED-LOGO-SMAL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360" y="6198303"/>
            <a:ext cx="708123" cy="519290"/>
          </a:xfrm>
          <a:prstGeom prst="rect">
            <a:avLst/>
          </a:prstGeom>
        </p:spPr>
      </p:pic>
      <p:sp>
        <p:nvSpPr>
          <p:cNvPr id="1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83785" y="1025669"/>
            <a:ext cx="8718698" cy="42289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2000" kern="1200" dirty="0">
                <a:solidFill>
                  <a:srgbClr val="5D5D5D"/>
                </a:solidFill>
                <a:latin typeface="Arial"/>
                <a:ea typeface="+mn-ea"/>
                <a:cs typeface="Arial"/>
              </a:defRPr>
            </a:lvl1pPr>
          </a:lstStyle>
          <a:p>
            <a:pPr marL="198000" lvl="0" indent="-234000" algn="l" defTabSz="914400" rtl="0" eaLnBrk="1" latinLnBrk="0" hangingPunct="1">
              <a:spcBef>
                <a:spcPct val="20000"/>
              </a:spcBef>
              <a:buClr>
                <a:srgbClr val="118AC1"/>
              </a:buClr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3512" y="6575700"/>
            <a:ext cx="24333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© 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2016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ResMed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  - Company Confidential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424858" y="6575700"/>
            <a:ext cx="3064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7251A3D-8CAF-4814-B0EA-579551AA6D0D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GB" dirty="0"/>
          </a:p>
        </p:txBody>
      </p:sp>
      <p:pic>
        <p:nvPicPr>
          <p:cNvPr id="10" name="Picture 9" descr="Circle - Arrow 04-Gra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52" y="305400"/>
            <a:ext cx="347359" cy="3473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3512" y="6575700"/>
            <a:ext cx="24333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© 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2016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ResMed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  - Company Confidential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24858" y="6575700"/>
            <a:ext cx="3064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7251A3D-8CAF-4814-B0EA-579551AA6D0D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GB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55407" y="165600"/>
            <a:ext cx="8247075" cy="601033"/>
          </a:xfrm>
        </p:spPr>
        <p:txBody>
          <a:bodyPr anchor="t">
            <a:noAutofit/>
          </a:bodyPr>
          <a:lstStyle>
            <a:lvl1pPr algn="l">
              <a:defRPr sz="3000">
                <a:solidFill>
                  <a:srgbClr val="5D5D5D"/>
                </a:solidFill>
                <a:latin typeface="Arial"/>
                <a:cs typeface="Arial"/>
              </a:defRPr>
            </a:lvl1pPr>
          </a:lstStyle>
          <a:p>
            <a:r>
              <a:rPr lang="en-AU" dirty="0" smtClean="0">
                <a:solidFill>
                  <a:srgbClr val="4A4A4A"/>
                </a:solidFill>
              </a:rPr>
              <a:t>Main headline goes</a:t>
            </a:r>
            <a:r>
              <a:rPr lang="en-AU" baseline="0" dirty="0" smtClean="0">
                <a:solidFill>
                  <a:srgbClr val="4A4A4A"/>
                </a:solidFill>
              </a:rPr>
              <a:t> here</a:t>
            </a:r>
            <a:endParaRPr lang="en-US" dirty="0">
              <a:solidFill>
                <a:srgbClr val="4A4A4A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-44450" y="0"/>
            <a:ext cx="9245600" cy="769938"/>
          </a:xfrm>
          <a:prstGeom prst="rect">
            <a:avLst/>
          </a:prstGeom>
          <a:solidFill>
            <a:srgbClr val="BEBE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8" name="Picture 10" descr="Circle - Arrow 04-Gray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304800"/>
            <a:ext cx="347662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6093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4405" y="0"/>
            <a:ext cx="9245020" cy="4557284"/>
          </a:xfrm>
          <a:prstGeom prst="rect">
            <a:avLst/>
          </a:prstGeom>
          <a:solidFill>
            <a:srgbClr val="BEBE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94949"/>
              </a:solidFill>
            </a:endParaRPr>
          </a:p>
        </p:txBody>
      </p:sp>
      <p:pic>
        <p:nvPicPr>
          <p:cNvPr id="18" name="Picture 17" descr="RESMED-LOGO-SMAL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360" y="6198303"/>
            <a:ext cx="708123" cy="519290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098310" y="877815"/>
            <a:ext cx="8007052" cy="989925"/>
          </a:xfrm>
        </p:spPr>
        <p:txBody>
          <a:bodyPr anchor="t">
            <a:noAutofit/>
          </a:bodyPr>
          <a:lstStyle>
            <a:lvl1pPr algn="l">
              <a:defRPr sz="4400" baseline="0">
                <a:solidFill>
                  <a:srgbClr val="5D5D5D"/>
                </a:solidFill>
              </a:defRPr>
            </a:lvl1pPr>
          </a:lstStyle>
          <a:p>
            <a:r>
              <a:rPr lang="en-AU" dirty="0" smtClean="0"/>
              <a:t>Thank you</a:t>
            </a:r>
            <a:endParaRPr lang="en-US" dirty="0"/>
          </a:p>
        </p:txBody>
      </p:sp>
      <p:pic>
        <p:nvPicPr>
          <p:cNvPr id="9" name="Picture 8" descr="Circle - Arrow 04-Gra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2" y="963423"/>
            <a:ext cx="640886" cy="6408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3512" y="6575700"/>
            <a:ext cx="24333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© 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2016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ResMed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  - Company Confidential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24858" y="6575700"/>
            <a:ext cx="3064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7251A3D-8CAF-4814-B0EA-579551AA6D0D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GB" dirty="0"/>
          </a:p>
        </p:txBody>
      </p:sp>
      <p:pic>
        <p:nvPicPr>
          <p:cNvPr id="13" name="Picture 12" descr="Circle - Arrow 04-Gra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2" y="963423"/>
            <a:ext cx="640886" cy="6408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3512" y="6575700"/>
            <a:ext cx="24333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© 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2016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ResMed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  - Company Confidential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24858" y="6575700"/>
            <a:ext cx="3064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7251A3D-8CAF-4814-B0EA-579551AA6D0D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-44450" y="0"/>
            <a:ext cx="9245600" cy="4557713"/>
          </a:xfrm>
          <a:prstGeom prst="rect">
            <a:avLst/>
          </a:prstGeom>
          <a:solidFill>
            <a:srgbClr val="BEBE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494949"/>
              </a:solidFill>
            </a:endParaRPr>
          </a:p>
        </p:txBody>
      </p:sp>
      <p:pic>
        <p:nvPicPr>
          <p:cNvPr id="20" name="Picture 12" descr="Circle - Arrow 04-Gray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963613"/>
            <a:ext cx="641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6520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44450" y="0"/>
            <a:ext cx="9245600" cy="769938"/>
          </a:xfrm>
          <a:prstGeom prst="rect">
            <a:avLst/>
          </a:prstGeom>
          <a:solidFill>
            <a:srgbClr val="BEBE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7" descr="Circle - Arrow 04-Gra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304800"/>
            <a:ext cx="347662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RESMED-LOGO-SMAL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688" y="6197600"/>
            <a:ext cx="7080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4424363" y="6575425"/>
            <a:ext cx="3063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D84C740-9D1E-B44D-825E-2C32D1124C38}" type="slidenum">
              <a:rPr lang="en-US" altLang="en-US" sz="800">
                <a:solidFill>
                  <a:srgbClr val="7F7F7F"/>
                </a:solidFill>
              </a:rPr>
              <a:pPr eaLnBrk="1" hangingPunct="1"/>
              <a:t>‹#›</a:t>
            </a:fld>
            <a:endParaRPr lang="en-GB" altLang="en-US"/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4424363" y="6575425"/>
            <a:ext cx="3063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C6F98EF-89EB-614E-97DD-65070F7C815B}" type="slidenum">
              <a:rPr lang="en-US" altLang="en-US" sz="800">
                <a:solidFill>
                  <a:srgbClr val="7F7F7F"/>
                </a:solidFill>
              </a:rPr>
              <a:pPr eaLnBrk="1" hangingPunct="1"/>
              <a:t>‹#›</a:t>
            </a:fld>
            <a:endParaRPr lang="en-GB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5650" y="165600"/>
            <a:ext cx="8247063" cy="601163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2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4"/>
          </p:nvPr>
        </p:nvSpPr>
        <p:spPr>
          <a:xfrm>
            <a:off x="201632" y="1014741"/>
            <a:ext cx="8800851" cy="2033645"/>
          </a:xfrm>
        </p:spPr>
        <p:txBody>
          <a:bodyPr>
            <a:noAutofit/>
          </a:bodyPr>
          <a:lstStyle>
            <a:lvl1pPr marL="198000" indent="-234000">
              <a:buClr>
                <a:srgbClr val="118AC1"/>
              </a:buClr>
              <a:defRPr sz="2000">
                <a:solidFill>
                  <a:srgbClr val="5D5D5D"/>
                </a:solidFill>
                <a:latin typeface="Arial"/>
                <a:cs typeface="Arial"/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18AC1"/>
              </a:buClr>
              <a:buSzPct val="75000"/>
              <a:buFont typeface="Courier New"/>
              <a:buChar char="o"/>
              <a:tabLst/>
              <a:defRPr sz="1800">
                <a:solidFill>
                  <a:srgbClr val="5D5D5D"/>
                </a:solidFill>
              </a:defRPr>
            </a:lvl2pPr>
            <a:lvl3pPr marL="1143000" indent="-228600">
              <a:buClr>
                <a:srgbClr val="118AC1"/>
              </a:buClr>
              <a:buSzPct val="75000"/>
              <a:buFont typeface="Courier New"/>
              <a:buChar char="o"/>
              <a:defRPr sz="1600">
                <a:solidFill>
                  <a:srgbClr val="5D5D5D"/>
                </a:solidFill>
              </a:defRPr>
            </a:lvl3pPr>
            <a:lvl4pPr marL="1600200" indent="-228600">
              <a:buClr>
                <a:srgbClr val="118AC1"/>
              </a:buClr>
              <a:buSzPct val="75000"/>
              <a:buFont typeface="Courier New"/>
              <a:buChar char="o"/>
              <a:defRPr sz="1400">
                <a:solidFill>
                  <a:srgbClr val="5D5D5D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 smtClean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93512" y="6575700"/>
            <a:ext cx="24333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© 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2016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ResMed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  - Company </a:t>
            </a:r>
            <a:r>
              <a:rPr lang="en-US" sz="800" baseline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Confidentialx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8344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7CB4CF8-805B-A741-89C3-9CAD15CC08E4}" type="datetime3">
              <a:rPr lang="en-AU" smtClean="0"/>
              <a:pPr>
                <a:defRPr/>
              </a:pPr>
              <a:t>31 August,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8DED868-563B-AC47-BF6A-0CC3BAF6234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86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9" r:id="rId4"/>
    <p:sldLayoutId id="2147483910" r:id="rId5"/>
    <p:sldLayoutId id="2147483913" r:id="rId6"/>
    <p:sldLayoutId id="2147483914" r:id="rId7"/>
    <p:sldLayoutId id="2147483918" r:id="rId8"/>
    <p:sldLayoutId id="2147483840" r:id="rId9"/>
    <p:sldLayoutId id="2147483844" r:id="rId10"/>
    <p:sldLayoutId id="2147483845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Kevin Tran</a:t>
            </a:r>
            <a:br>
              <a:rPr lang="en-GB" dirty="0" smtClean="0"/>
            </a:br>
            <a:r>
              <a:rPr lang="en-GB" sz="1400" dirty="0" smtClean="0"/>
              <a:t>Prepared by Kevin Tran</a:t>
            </a:r>
            <a:endParaRPr lang="en-GB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ResAssist</a:t>
            </a:r>
            <a:endParaRPr lang="en-US" altLang="en-US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7343" y="2793940"/>
            <a:ext cx="9179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Users see no value in </a:t>
            </a:r>
            <a:r>
              <a:rPr lang="en-US" sz="4000" b="1" dirty="0" err="1" smtClean="0"/>
              <a:t>ResAssist</a:t>
            </a:r>
            <a:endParaRPr lang="en-US" sz="4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7343" y="3544427"/>
            <a:ext cx="7150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They see no value in the way it is currently designed; they have no reason to open the app.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08200" y="6572478"/>
            <a:ext cx="1155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accent1">
                    <a:lumMod val="75000"/>
                  </a:schemeClr>
                </a:solidFill>
              </a:rPr>
              <a:t>UX RESEARCH</a:t>
            </a:r>
            <a:endParaRPr lang="en-US" sz="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71361" y="1970357"/>
            <a:ext cx="3582909" cy="26871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41" y="1971634"/>
            <a:ext cx="3593131" cy="26948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933" y="1512270"/>
            <a:ext cx="2554491" cy="3593130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55650" y="165600"/>
            <a:ext cx="8247063" cy="601163"/>
          </a:xfrm>
        </p:spPr>
        <p:txBody>
          <a:bodyPr/>
          <a:lstStyle/>
          <a:p>
            <a:r>
              <a:rPr lang="en-US" altLang="en-US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Dobby</a:t>
            </a:r>
            <a:endParaRPr lang="en-US" altLang="en-US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18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Creating value</a:t>
            </a:r>
            <a:endParaRPr lang="en-US" altLang="en-US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1443" y="2836541"/>
            <a:ext cx="9012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How could we hope to create value?</a:t>
            </a:r>
            <a:endParaRPr lang="en-US" sz="4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69542" y="3532854"/>
            <a:ext cx="8225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Why would an employee want to open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ResAssist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08200" y="6572478"/>
            <a:ext cx="1155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accent1">
                    <a:lumMod val="75000"/>
                  </a:schemeClr>
                </a:solidFill>
              </a:rPr>
              <a:t>UX RESEARCH</a:t>
            </a:r>
            <a:endParaRPr lang="en-US" sz="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69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Ticketing system</a:t>
            </a:r>
            <a:endParaRPr lang="en-US" altLang="en-US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33750" y="1397614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ServiceNow</a:t>
            </a:r>
            <a:r>
              <a:rPr lang="en-US" b="1" dirty="0" smtClean="0"/>
              <a:t> integration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01750" y="5440269"/>
            <a:ext cx="7150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Implementing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ServiceNow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(SNOW) tickets in an app would encourage app use and increase usefulness.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08200" y="6572478"/>
            <a:ext cx="1155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accent1">
                    <a:lumMod val="75000"/>
                  </a:schemeClr>
                </a:solidFill>
              </a:rPr>
              <a:t>UX RESEARCH</a:t>
            </a:r>
            <a:endParaRPr lang="en-US" sz="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67522"/>
            <a:ext cx="5345335" cy="348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0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Easy Wi-Fi access</a:t>
            </a:r>
            <a:endParaRPr lang="en-US" altLang="en-US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51000" y="5589429"/>
            <a:ext cx="7150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Users don’t even want to click </a:t>
            </a:r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one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button to view the Wi-Fi password.</a:t>
            </a:r>
            <a:endParaRPr lang="en-US" sz="1400" i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08200" y="6572478"/>
            <a:ext cx="1155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accent1">
                    <a:lumMod val="75000"/>
                  </a:schemeClr>
                </a:solidFill>
              </a:rPr>
              <a:t>UX RESEARCH</a:t>
            </a:r>
            <a:endParaRPr lang="en-US" sz="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1000" y="1189345"/>
            <a:ext cx="581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People want easier access to the Wi-Fi password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11"/>
          <a:stretch/>
        </p:blipFill>
        <p:spPr>
          <a:xfrm>
            <a:off x="4984297" y="2170673"/>
            <a:ext cx="2924357" cy="3051145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87"/>
          <a:stretch/>
        </p:blipFill>
        <p:spPr>
          <a:xfrm>
            <a:off x="785721" y="1702138"/>
            <a:ext cx="2644957" cy="376234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 flipV="1">
            <a:off x="1895302" y="2494052"/>
            <a:ext cx="3640974" cy="821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92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ResAssist</a:t>
            </a:r>
            <a:r>
              <a:rPr lang="en-US" dirty="0" smtClean="0"/>
              <a:t>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3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ResAssist</a:t>
            </a:r>
            <a:r>
              <a:rPr lang="en-US" altLang="en-US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 v2</a:t>
            </a:r>
            <a:endParaRPr lang="en-US" altLang="en-US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30961" y="5668021"/>
            <a:ext cx="13977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ResAssist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v2</a:t>
            </a:r>
            <a:endParaRPr lang="en-US" sz="1400" i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08200" y="6572478"/>
            <a:ext cx="1155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accent1">
                    <a:lumMod val="75000"/>
                  </a:schemeClr>
                </a:solidFill>
              </a:rPr>
              <a:t>UX RESEARCH</a:t>
            </a:r>
            <a:endParaRPr lang="en-US" sz="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1144428"/>
            <a:ext cx="2047016" cy="4367372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584" y="1144428"/>
            <a:ext cx="2103285" cy="4367372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643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Wireframes</a:t>
            </a:r>
            <a:endParaRPr lang="en-US" altLang="en-US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7565" y="6084691"/>
            <a:ext cx="8406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Events </a:t>
            </a:r>
            <a:endParaRPr lang="en-US" sz="1400" i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08200" y="6572478"/>
            <a:ext cx="1155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accent1">
                    <a:lumMod val="75000"/>
                  </a:schemeClr>
                </a:solidFill>
              </a:rPr>
              <a:t>UX RESEARCH</a:t>
            </a:r>
            <a:endParaRPr lang="en-US" sz="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0" y="1331719"/>
            <a:ext cx="2161307" cy="4679950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29" y="1327571"/>
            <a:ext cx="2162265" cy="46820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932505" y="6098930"/>
            <a:ext cx="895876" cy="28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Support</a:t>
            </a:r>
            <a:endParaRPr lang="en-US" sz="1400" i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691" y="1329645"/>
            <a:ext cx="2161307" cy="4679950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6582665" y="6098930"/>
            <a:ext cx="895876" cy="28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Ticketing</a:t>
            </a:r>
            <a:endParaRPr lang="en-US" sz="1400" i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50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Support page != homepage</a:t>
            </a:r>
            <a:endParaRPr lang="en-US" altLang="en-US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08200" y="6572478"/>
            <a:ext cx="1155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accent1">
                    <a:lumMod val="75000"/>
                  </a:schemeClr>
                </a:solidFill>
              </a:rPr>
              <a:t>UX RESEARCH</a:t>
            </a:r>
            <a:endParaRPr lang="en-US" sz="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714" y="1137071"/>
            <a:ext cx="2161307" cy="4679950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5503714" y="5871991"/>
            <a:ext cx="21613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“home screen” after logging in </a:t>
            </a:r>
            <a:endParaRPr lang="en-US" sz="1400" i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1232" y="2700124"/>
            <a:ext cx="505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The homepage doesn’t look like a homepage!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Reorganize the layout!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164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Ticketing user flow</a:t>
            </a:r>
            <a:endParaRPr lang="en-US" altLang="en-US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08200" y="6572478"/>
            <a:ext cx="1155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accent1">
                    <a:lumMod val="75000"/>
                  </a:schemeClr>
                </a:solidFill>
              </a:rPr>
              <a:t>UX RESEARCH</a:t>
            </a:r>
            <a:endParaRPr lang="en-US" sz="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209552"/>
            <a:ext cx="2257625" cy="4888511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774" y="1209554"/>
            <a:ext cx="2257624" cy="488850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672" y="1209554"/>
            <a:ext cx="2272228" cy="4920132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60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502" y="184650"/>
            <a:ext cx="730073" cy="601033"/>
          </a:xfrm>
        </p:spPr>
        <p:txBody>
          <a:bodyPr/>
          <a:lstStyle/>
          <a:p>
            <a:r>
              <a:rPr lang="en-US" dirty="0" smtClean="0"/>
              <a:t>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01236" y="1014742"/>
            <a:ext cx="6008372" cy="340234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smtClean="0"/>
              <a:t>UX Intern</a:t>
            </a:r>
            <a:endParaRPr lang="en-US" sz="2800" b="1" dirty="0"/>
          </a:p>
          <a:p>
            <a:pPr marL="0" indent="0">
              <a:buNone/>
            </a:pPr>
            <a:r>
              <a:rPr lang="en-US" dirty="0" smtClean="0"/>
              <a:t>Currently studying </a:t>
            </a:r>
            <a:r>
              <a:rPr lang="en-US" b="1" dirty="0" smtClean="0"/>
              <a:t>Human-Computer Interaction </a:t>
            </a:r>
            <a:r>
              <a:rPr lang="en-US" dirty="0" smtClean="0"/>
              <a:t>and </a:t>
            </a:r>
            <a:r>
              <a:rPr lang="en-US" b="1" dirty="0" smtClean="0"/>
              <a:t>Computer Science </a:t>
            </a:r>
            <a:r>
              <a:rPr lang="en-US" dirty="0" smtClean="0"/>
              <a:t>at UC San Diego </a:t>
            </a:r>
          </a:p>
          <a:p>
            <a:pPr marL="830700" lvl="1"/>
            <a:r>
              <a:rPr lang="en-US" sz="2000" dirty="0" smtClean="0"/>
              <a:t>I have uneven foot arches</a:t>
            </a:r>
            <a:endParaRPr lang="en-US" sz="20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In my free time I like to</a:t>
            </a:r>
          </a:p>
          <a:p>
            <a:pPr marL="887850" lvl="1" indent="-342900"/>
            <a:r>
              <a:rPr lang="en-US" sz="2000" dirty="0" smtClean="0"/>
              <a:t>Design </a:t>
            </a:r>
          </a:p>
          <a:p>
            <a:pPr marL="887850" lvl="1" indent="-342900"/>
            <a:r>
              <a:rPr lang="en-US" sz="2000" dirty="0" smtClean="0"/>
              <a:t>Play videogames</a:t>
            </a:r>
            <a:endParaRPr lang="en-US" sz="2000" dirty="0"/>
          </a:p>
          <a:p>
            <a:pPr marL="887850" lvl="1" indent="-342900"/>
            <a:r>
              <a:rPr lang="en-US" sz="2000" dirty="0" smtClean="0"/>
              <a:t>Follow the NFL</a:t>
            </a:r>
          </a:p>
          <a:p>
            <a:pPr marL="887850" lvl="1" indent="-342900"/>
            <a:r>
              <a:rPr lang="en-US" sz="2000" dirty="0" smtClean="0"/>
              <a:t>Stay active </a:t>
            </a:r>
          </a:p>
          <a:p>
            <a:pPr marL="887850" lvl="1" indent="-342900"/>
            <a:r>
              <a:rPr lang="en-US" sz="2000" dirty="0"/>
              <a:t>Potato on my couch and watch </a:t>
            </a:r>
            <a:r>
              <a:rPr lang="en-US" sz="2000" dirty="0" smtClean="0"/>
              <a:t>Netflix</a:t>
            </a:r>
          </a:p>
          <a:p>
            <a:pPr marL="887850" lvl="1" indent="-342900"/>
            <a:r>
              <a:rPr lang="en-US" sz="2000" dirty="0" smtClean="0"/>
              <a:t>Read about thought experiments (recent)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018" y="1495020"/>
            <a:ext cx="2412927" cy="39415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 descr="Image result for d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683" y="-2532597"/>
            <a:ext cx="4027617" cy="402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88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7.40741E-7 L -2.77778E-7 7.40741E-7 C -0.00295 0.00509 -0.00538 0.01018 -0.00851 0.01504 C -0.0125 0.02129 -0.01476 0.02314 -0.01962 0.02801 C -0.02257 0.04027 -0.01962 0.03171 -0.03351 0.04652 C -0.03472 0.04791 -0.04653 0.06111 -0.04878 0.06319 C -0.05156 0.06551 -0.05451 0.06759 -0.05712 0.0706 C -0.05955 0.07314 -0.06163 0.07685 -0.06406 0.07986 C -0.06719 0.08356 -0.07031 0.0875 -0.07378 0.09097 C -0.07639 0.09351 -0.07951 0.09537 -0.08212 0.09838 C -0.08455 0.10092 -0.08646 0.10463 -0.08906 0.1074 C -0.09149 0.11018 -0.09462 0.11203 -0.09739 0.11481 C -0.09878 0.11643 -0.1 0.11875 -0.10156 0.12037 C -0.10555 0.1243 -0.11042 0.12662 -0.11406 0.13148 C -0.12292 0.14328 -0.11805 0.13842 -0.12795 0.14629 C -0.13559 0.15995 -0.12778 0.14791 -0.13906 0.15926 C -0.14427 0.16435 -0.14878 0.17106 -0.15434 0.17592 C -0.15712 0.17824 -0.16007 0.18055 -0.16267 0.18333 C -0.16927 0.19027 -0.17465 0.19953 -0.18212 0.20555 C -0.18906 0.21111 -0.19566 0.21736 -0.20295 0.22222 C -0.20573 0.22407 -0.20868 0.22546 -0.21128 0.22777 C -0.21285 0.22916 -0.21371 0.23171 -0.21545 0.23333 C -0.21701 0.23495 -0.2191 0.23564 -0.22101 0.23703 C -0.22326 0.23865 -0.22552 0.24097 -0.22795 0.24259 C -0.23003 0.24398 -0.23264 0.24467 -0.23489 0.24629 C -0.2368 0.24768 -0.23854 0.25 -0.24045 0.25185 C -0.2533 0.26412 -0.23021 0.24027 -0.25434 0.26666 C -0.25608 0.26851 -0.25798 0.27037 -0.25989 0.27222 C -0.26528 0.27708 -0.2717 0.28055 -0.27656 0.28703 C -0.28212 0.29444 -0.28403 0.29768 -0.29045 0.3037 C -0.29253 0.30578 -0.29514 0.30717 -0.29739 0.30926 C -0.29983 0.31134 -0.30173 0.31435 -0.30434 0.31666 C -0.31076 0.32222 -0.30955 0.31875 -0.31684 0.32407 C -0.31875 0.32546 -0.32031 0.32801 -0.32239 0.32963 C -0.32778 0.33402 -0.32847 0.33333 -0.33489 0.33518 C -0.35173 0.35324 -0.33333 0.33449 -0.34739 0.34629 C -0.3493 0.34791 -0.35087 0.35023 -0.35295 0.35185 C -0.36285 0.35995 -0.35451 0.34976 -0.36684 0.36296 C -0.36892 0.36504 -0.37031 0.36805 -0.37239 0.37037 C -0.37535 0.37361 -0.37899 0.37615 -0.38212 0.37963 C -0.38403 0.38171 -0.38559 0.38472 -0.38767 0.38703 C -0.38889 0.38842 -0.39045 0.38935 -0.39184 0.39074 C -0.39375 0.39236 -0.39548 0.39444 -0.39739 0.39629 C -0.39965 0.39814 -0.40208 0.39976 -0.40434 0.40185 C -0.40816 0.40532 -0.41163 0.40926 -0.41545 0.41296 C -0.41719 0.41481 -0.41892 0.41689 -0.42101 0.41851 C -0.42326 0.42037 -0.42587 0.42176 -0.42795 0.42407 C -0.4342 0.43125 -0.44514 0.44953 -0.45295 0.4537 C -0.45955 0.45717 -0.46024 0.45671 -0.46545 0.46296 C -0.46875 0.46713 -0.47135 0.47245 -0.47517 0.47592 C -0.49236 0.4912 -0.47569 0.47476 -0.48906 0.49259 C -0.49062 0.49467 -0.49271 0.49629 -0.49462 0.49814 C -0.49739 0.50069 -0.50295 0.50555 -0.50295 0.50555 C -0.50521 0.51134 -0.50625 0.51551 -0.50989 0.52037 C -0.51111 0.52199 -0.51267 0.52268 -0.51406 0.52407 C -0.51562 0.52569 -0.51667 0.52801 -0.51823 0.52963 C -0.51944 0.53101 -0.52101 0.53194 -0.52239 0.53333 C -0.52396 0.53495 -0.52483 0.5375 -0.52656 0.53889 C -0.53264 0.54398 -0.53733 0.5456 -0.54323 0.55 C -0.54653 0.55231 -0.54983 0.55486 -0.55295 0.5574 C -0.55573 0.55972 -0.55816 0.56342 -0.56128 0.56481 C -0.56701 0.56736 -0.56423 0.56551 -0.56962 0.57037 C -0.57222 0.58078 -0.5691 0.57222 -0.57795 0.58148 C -0.58003 0.58356 -0.58142 0.58657 -0.58351 0.58889 C -0.59028 0.59652 -0.58489 0.58912 -0.59184 0.59444 C -0.59479 0.59652 -0.59739 0.5993 -0.60017 0.60185 L -0.60434 0.60555 L -0.60851 0.60926 C -0.60937 0.61111 -0.61007 0.61319 -0.61128 0.61481 C -0.61337 0.61759 -0.62378 0.62662 -0.62517 0.62777 L -0.63351 0.63518 C -0.63489 0.63634 -0.63611 0.63819 -0.63767 0.63889 L -0.64184 0.64074 C -0.64375 0.64328 -0.64548 0.64583 -0.64739 0.64814 C -0.64878 0.64976 -0.65503 0.65578 -0.65712 0.6574 C -0.65885 0.65879 -0.66076 0.65995 -0.66267 0.66111 C -0.66805 0.67199 -0.66198 0.6618 -0.67101 0.67037 C -0.67257 0.67176 -0.67361 0.6743 -0.67517 0.67592 C -0.67639 0.67731 -0.67812 0.67824 -0.67934 0.67963 C -0.69114 0.69305 -0.67951 0.68217 -0.68906 0.69074 C -0.68993 0.69259 -0.69305 0.69467 -0.69184 0.69629 C -0.69062 0.69791 -0.68889 0.69398 -0.68767 0.69259 C -0.68611 0.69097 -0.68507 0.68865 -0.68351 0.68703 C -0.6809 0.68426 -0.67795 0.68217 -0.67517 0.67963 C -0.67378 0.67847 -0.67257 0.67662 -0.67101 0.67592 C -0.66875 0.67476 -0.66614 0.67384 -0.66406 0.67222 C -0.64253 0.65509 -0.66614 0.67268 -0.65434 0.65926 C -0.65226 0.65694 -0.64948 0.65601 -0.64739 0.6537 C -0.64427 0.65046 -0.64236 0.64537 -0.63906 0.64259 L -0.63073 0.63518 C -0.62934 0.63402 -0.62812 0.6324 -0.62656 0.63148 L -0.61545 0.62407 C -0.61233 0.62199 -0.60851 0.61967 -0.60573 0.61666 C -0.60364 0.61435 -0.60226 0.61134 -0.60017 0.60926 C -0.59809 0.60694 -0.59548 0.60532 -0.59323 0.6037 C -0.59132 0.60231 -0.58923 0.60162 -0.58767 0.6 C -0.58507 0.59722 -0.58333 0.59351 -0.58073 0.59074 C -0.56441 0.57314 -0.57187 0.58287 -0.55989 0.57222 C -0.55538 0.56828 -0.55451 0.5662 -0.55017 0.56296 C -0.54844 0.56157 -0.54635 0.56064 -0.54462 0.55926 C -0.54323 0.5581 -0.54167 0.55694 -0.54045 0.55555 C -0.53837 0.55324 -0.53715 0.55 -0.53489 0.54814 C -0.53333 0.54676 -0.53125 0.54676 -0.52934 0.54629 C -0.52708 0.54375 -0.525 0.54051 -0.52239 0.53889 C -0.51927 0.5368 -0.5158 0.53657 -0.51267 0.53518 C -0.51076 0.53426 -0.50903 0.53264 -0.50712 0.53148 C -0.50573 0.53055 -0.50417 0.53055 -0.50295 0.52963 C -0.5 0.52731 -0.49739 0.52453 -0.49462 0.52222 C -0.49184 0.51967 -0.48854 0.51782 -0.48628 0.51481 C -0.47708 0.50254 -0.48472 0.51157 -0.47378 0.50185 C -0.46528 0.49421 -0.47153 0.49768 -0.46406 0.49444 L -0.45295 0.48333 C -0.45104 0.48148 -0.44896 0.47986 -0.44739 0.47777 C -0.44601 0.47592 -0.44462 0.47384 -0.44323 0.47222 C -0.44149 0.47014 -0.43941 0.46875 -0.43767 0.46666 C -0.4342 0.4625 -0.43177 0.45694 -0.42795 0.4537 C -0.42378 0.45 -0.41927 0.44676 -0.41545 0.44259 C -0.40503 0.43148 -0.41146 0.43703 -0.40573 0.42777 C -0.40451 0.42569 -0.40278 0.42407 -0.40156 0.42222 C -0.3967 0.41458 -0.40087 0.41805 -0.39462 0.41111 C -0.39097 0.40717 -0.38715 0.4037 -0.38351 0.4 C -0.38108 0.39745 -0.37882 0.3949 -0.37656 0.39259 C -0.37378 0.38958 -0.36614 0.3824 -0.36406 0.37963 C -0.35208 0.36365 -0.36858 0.38518 -0.35434 0.36851 C -0.35226 0.3662 -0.35087 0.36296 -0.34878 0.36111 C -0.34618 0.35856 -0.34305 0.35764 -0.34045 0.35555 C -0.33785 0.35347 -0.33594 0.35023 -0.33351 0.34814 C -0.33177 0.34652 -0.32969 0.34583 -0.32795 0.34444 C -0.32639 0.34328 -0.32517 0.34166 -0.32378 0.34074 C -0.32014 0.33796 -0.31614 0.33634 -0.31267 0.33333 C -0.28055 0.30532 -0.29792 0.31666 -0.27656 0.3 C -0.27239 0.29676 -0.26823 0.29375 -0.26406 0.29074 C -0.25364 0.28333 -0.24635 0.27986 -0.23628 0.27037 C -0.21076 0.24606 -0.23628 0.27152 -0.22239 0.25555 C -0.22066 0.25347 -0.21858 0.25185 -0.21684 0.25 C -0.21476 0.24768 -0.21337 0.24467 -0.21128 0.24259 C -0.20816 0.23958 -0.20469 0.23796 -0.20156 0.23518 C -0.19896 0.23287 -0.19705 0.22986 -0.19462 0.22777 C -0.19097 0.2243 -0.18698 0.22176 -0.18351 0.21851 C -0.17917 0.21435 -0.17569 0.20856 -0.17101 0.20555 C -0.16719 0.20301 -0.16302 0.20139 -0.15989 0.19814 C -0.1533 0.1912 -0.14774 0.18264 -0.14045 0.17777 C -0.11875 0.16319 -0.14826 0.18333 -0.13073 0.17037 C -0.12795 0.16828 -0.12483 0.16713 -0.12239 0.16481 C -0.11788 0.16088 -0.11423 0.15578 -0.10989 0.15185 C -0.10677 0.14884 -0.10312 0.14722 -0.10017 0.14444 C -0.09739 0.14166 -0.09566 0.13796 -0.09323 0.13518 C -0.08507 0.12592 -0.08298 0.12476 -0.07517 0.11851 C -0.06701 0.10393 -0.07535 0.11805 -0.06545 0.1037 C -0.06198 0.09907 -0.0592 0.09375 -0.05573 0.08912 C -0.05399 0.0868 -0.05173 0.08564 -0.05017 0.08356 C -0.04653 0.0787 -0.04375 0.07106 -0.04184 0.06504 C -0.04114 0.06319 -0.04114 0.06088 -0.04045 0.05949 C -0.03889 0.05648 -0.03646 0.05463 -0.03489 0.05208 C -0.02326 0.03402 -0.04236 0.06018 -0.02795 0.04097 C -0.02743 0.03773 -0.02726 0.03449 -0.02656 0.03171 C -0.025 0.02546 -0.02309 0.02268 -0.01962 0.01875 C -0.01823 0.01713 -0.01684 0.01597 -0.01545 0.01504 C -0.00382 0.00717 -0.01892 0.0199 -0.00712 0.00949 C -0.00382 0.00301 -0.00121 0.00162 -2.77778E-7 7.40741E-7 Z " pathEditMode="relative" ptsTypes="AAAAAAAAAAAAAAAAAAAAAAAAAAAAAAAAAAAAAAAAAAAAAAAAAAAAAAAAAAAAAAAAAAAAAAAAAAAAAAAAAAAAAAAAAAAAAAAAAAAAAAAAAAAAAAAAAAAAAAAAAAAAAAAAAAAAAAAAAAAAAAAAAAAAAAAAAAAAAAAA">
                                      <p:cBhvr>
                                        <p:cTn id="6" dur="16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Ticketing details</a:t>
            </a:r>
            <a:endParaRPr lang="en-US" altLang="en-US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08200" y="6572478"/>
            <a:ext cx="1155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accent1">
                    <a:lumMod val="75000"/>
                  </a:schemeClr>
                </a:solidFill>
              </a:rPr>
              <a:t>UX RESEARCH</a:t>
            </a:r>
            <a:endParaRPr lang="en-US" sz="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3550" y="2703927"/>
            <a:ext cx="23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More details!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300" y="1088267"/>
            <a:ext cx="2257625" cy="4888511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463550" y="3192259"/>
            <a:ext cx="42735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Make it clear that it is ticketing for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ServiceNow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Live chat was praised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because it humanizes the ticketing experience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Include more details about the ticket itself (open, closed,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etc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23818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ResAssist</a:t>
            </a:r>
            <a:r>
              <a:rPr lang="en-US" dirty="0" smtClean="0"/>
              <a:t>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09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ResAssist</a:t>
            </a:r>
            <a:r>
              <a:rPr lang="en-US" altLang="en-US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 screens</a:t>
            </a:r>
            <a:endParaRPr lang="en-US" altLang="en-US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08200" y="6572478"/>
            <a:ext cx="1155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accent1">
                    <a:lumMod val="75000"/>
                  </a:schemeClr>
                </a:solidFill>
              </a:rPr>
              <a:t>UX RESEARCH</a:t>
            </a:r>
            <a:endParaRPr lang="en-US" sz="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25" y="1447799"/>
            <a:ext cx="1975944" cy="4278577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57" y="1447800"/>
            <a:ext cx="1797743" cy="4301366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001" y="1447800"/>
            <a:ext cx="1986469" cy="4301367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610" y="1447799"/>
            <a:ext cx="1986469" cy="4301367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939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Workday of a </a:t>
            </a:r>
            <a:r>
              <a:rPr lang="en-US" altLang="en-US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ResMed</a:t>
            </a:r>
            <a:r>
              <a:rPr lang="en-US" altLang="en-US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 employee</a:t>
            </a:r>
            <a:endParaRPr lang="en-US" altLang="en-US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3955" y="3026828"/>
            <a:ext cx="41418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Employees like getting work done</a:t>
            </a:r>
            <a:endParaRPr lang="en-US" sz="3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108200" y="6572478"/>
            <a:ext cx="1155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accent1">
                    <a:lumMod val="75000"/>
                  </a:schemeClr>
                </a:solidFill>
              </a:rPr>
              <a:t>UX RESEARCH</a:t>
            </a:r>
            <a:endParaRPr lang="en-US" sz="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advice, advise, advis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0" y="2051667"/>
            <a:ext cx="4538897" cy="3027541"/>
          </a:xfrm>
          <a:prstGeom prst="rect">
            <a:avLst/>
          </a:prstGeom>
          <a:noFill/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3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Need: Dynamic dashboard</a:t>
            </a:r>
            <a:endParaRPr lang="en-US" altLang="en-US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9900" y="2609527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 dynamic dashboard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69900" y="3009208"/>
            <a:ext cx="50419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Because the dashboard is the hub of all important information, users want it to be customizable and dynamic. It is the first page the user sees, so a static greeting screen turns people away.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08200" y="6572478"/>
            <a:ext cx="1155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accent1">
                    <a:lumMod val="75000"/>
                  </a:schemeClr>
                </a:solidFill>
              </a:rPr>
              <a:t>UX RESEARCH</a:t>
            </a:r>
            <a:endParaRPr lang="en-US" sz="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00" y="943867"/>
            <a:ext cx="2286000" cy="5736333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421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 smtClean="0"/>
              <a:t>User Interface: Color</a:t>
            </a:r>
            <a:endParaRPr lang="en-US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05255" y="2335137"/>
            <a:ext cx="3717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 division between color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43830" y="2895636"/>
            <a:ext cx="2477998" cy="181588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Red/Blue color scheme</a:t>
            </a:r>
          </a:p>
          <a:p>
            <a:r>
              <a:rPr lang="en-US" sz="1600" dirty="0" smtClean="0"/>
              <a:t>Consistent with </a:t>
            </a:r>
            <a:r>
              <a:rPr lang="en-US" sz="1600" dirty="0" err="1" smtClean="0"/>
              <a:t>ResMed</a:t>
            </a:r>
            <a:r>
              <a:rPr lang="en-US" sz="1600" dirty="0" smtClean="0"/>
              <a:t> brand; easily recognizable as associated with </a:t>
            </a:r>
            <a:r>
              <a:rPr lang="en-US" sz="1600" dirty="0" err="1" smtClean="0"/>
              <a:t>ResMed</a:t>
            </a:r>
            <a:endParaRPr lang="en-US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2108200" y="6572478"/>
            <a:ext cx="1155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accent1">
                    <a:lumMod val="75000"/>
                  </a:schemeClr>
                </a:solidFill>
              </a:rPr>
              <a:t>UX RESEARCH</a:t>
            </a:r>
            <a:endParaRPr lang="en-US" sz="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43" y="1013951"/>
            <a:ext cx="2272532" cy="5702540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3055257" y="2895637"/>
            <a:ext cx="2514805" cy="181588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Other color scheme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Gives employees a break from “work” at </a:t>
            </a:r>
            <a:r>
              <a:rPr lang="en-US" sz="1600" dirty="0" err="1" smtClean="0"/>
              <a:t>ResMed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Bad colors could be harsh on the eyes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8117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 smtClean="0"/>
              <a:t>Current </a:t>
            </a:r>
            <a:r>
              <a:rPr lang="en-US" altLang="en-US" dirty="0" err="1" smtClean="0"/>
              <a:t>ResAssist</a:t>
            </a:r>
            <a:r>
              <a:rPr lang="en-US" altLang="en-US" dirty="0" smtClean="0"/>
              <a:t> screens (v4) </a:t>
            </a:r>
            <a:endParaRPr lang="en-US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108200" y="6572478"/>
            <a:ext cx="1155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accent1">
                    <a:lumMod val="75000"/>
                  </a:schemeClr>
                </a:solidFill>
              </a:rPr>
              <a:t>UX RESEARCH</a:t>
            </a:r>
            <a:endParaRPr lang="en-US" sz="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39" y="1443701"/>
            <a:ext cx="2049236" cy="443727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8" y="1443702"/>
            <a:ext cx="1764693" cy="4428202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508" y="1443701"/>
            <a:ext cx="2045044" cy="4428202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569" y="1443702"/>
            <a:ext cx="2045045" cy="4428202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31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 smtClean="0"/>
              <a:t>Future</a:t>
            </a:r>
            <a:endParaRPr lang="en-US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108200" y="6572478"/>
            <a:ext cx="1155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accent1">
                    <a:lumMod val="75000"/>
                  </a:schemeClr>
                </a:solidFill>
              </a:rPr>
              <a:t>UX RESEARCH</a:t>
            </a:r>
            <a:endParaRPr lang="en-US" sz="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2757" y="1554464"/>
            <a:ext cx="628015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For the future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Increased content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Another set of visual updates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Another round of user testing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8672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</a:t>
            </a:r>
            <a:r>
              <a:rPr lang="en-US" dirty="0" smtClean="0"/>
              <a:t>you for the opportunity!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86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worked on!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08200" y="6572478"/>
            <a:ext cx="1155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accent1">
                    <a:lumMod val="75000"/>
                  </a:schemeClr>
                </a:solidFill>
              </a:rPr>
              <a:t>UX RESEARCH</a:t>
            </a:r>
            <a:endParaRPr lang="en-US" sz="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60992" y="850229"/>
            <a:ext cx="7535604" cy="4015027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AirMini</a:t>
            </a:r>
            <a:endParaRPr lang="en-US" b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-User testing for Test Drive and Troubleshooting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myAir</a:t>
            </a:r>
            <a:r>
              <a:rPr lang="en-US" b="1" dirty="0" smtClean="0"/>
              <a:t> web</a:t>
            </a:r>
          </a:p>
          <a:p>
            <a:pPr marL="0" indent="0">
              <a:buNone/>
            </a:pPr>
            <a:r>
              <a:rPr lang="en-US" dirty="0" smtClean="0"/>
              <a:t>-User research, unmoderated user testing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ResAssist</a:t>
            </a:r>
            <a:r>
              <a:rPr lang="en-US" b="1" dirty="0" smtClean="0"/>
              <a:t> (internal app) </a:t>
            </a:r>
          </a:p>
          <a:p>
            <a:pPr marL="0" indent="0">
              <a:buNone/>
            </a:pPr>
            <a:r>
              <a:rPr lang="en-US" dirty="0" smtClean="0"/>
              <a:t>-User research and design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Misc.</a:t>
            </a:r>
            <a:endParaRPr lang="en-US" b="1" dirty="0"/>
          </a:p>
          <a:p>
            <a:pPr marL="0" indent="0">
              <a:buNone/>
            </a:pPr>
            <a:r>
              <a:rPr lang="en-US" dirty="0" smtClean="0"/>
              <a:t>-Screen designs</a:t>
            </a:r>
          </a:p>
          <a:p>
            <a:pPr marL="0" indent="0">
              <a:buNone/>
            </a:pPr>
            <a:r>
              <a:rPr lang="en-US" dirty="0" smtClean="0"/>
              <a:t>-User flows</a:t>
            </a:r>
          </a:p>
        </p:txBody>
      </p:sp>
    </p:spTree>
    <p:extLst>
      <p:ext uri="{BB962C8B-B14F-4D97-AF65-F5344CB8AC3E}">
        <p14:creationId xmlns:p14="http://schemas.microsoft.com/office/powerpoint/2010/main" val="306196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newsroom.resmed.com/file.php/177437/ResMed_logo_digital_1024x1024.png?thumbnail=mod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222" y="2254453"/>
            <a:ext cx="2226107" cy="222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27530" y="3458094"/>
            <a:ext cx="268501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err="1" smtClean="0">
                <a:solidFill>
                  <a:srgbClr val="383838"/>
                </a:solidFill>
              </a:rPr>
              <a:t>Res</a:t>
            </a:r>
            <a:r>
              <a:rPr lang="en-US" sz="4100" b="1" dirty="0" err="1" smtClean="0">
                <a:solidFill>
                  <a:srgbClr val="383838"/>
                </a:solidFill>
              </a:rPr>
              <a:t>Assist</a:t>
            </a:r>
            <a:endParaRPr lang="en-US" sz="4100" b="1" dirty="0">
              <a:solidFill>
                <a:srgbClr val="38383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67100" y="4295894"/>
            <a:ext cx="275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 name 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34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49627" y="2402309"/>
            <a:ext cx="5551865" cy="2515985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Usability Testing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3 rounds</a:t>
            </a:r>
          </a:p>
          <a:p>
            <a:pPr marL="0" indent="0">
              <a:buNone/>
            </a:pPr>
            <a:r>
              <a:rPr lang="en-US" sz="1800" dirty="0" smtClean="0"/>
              <a:t>21 users </a:t>
            </a:r>
            <a:endParaRPr lang="en-US" sz="1800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 smtClean="0"/>
              <a:t>I was in charge of: </a:t>
            </a:r>
          </a:p>
          <a:p>
            <a:pPr marL="0" indent="0">
              <a:buNone/>
            </a:pPr>
            <a:r>
              <a:rPr lang="en-US" sz="1800" dirty="0" smtClean="0"/>
              <a:t>User Research</a:t>
            </a:r>
          </a:p>
          <a:p>
            <a:pPr marL="0" indent="0">
              <a:buNone/>
            </a:pPr>
            <a:r>
              <a:rPr lang="en-US" sz="1800" dirty="0" smtClean="0"/>
              <a:t>UX Design, </a:t>
            </a:r>
            <a:r>
              <a:rPr lang="en-US" sz="1800" dirty="0" err="1" smtClean="0"/>
              <a:t>wireframing</a:t>
            </a: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b="1" dirty="0" smtClean="0"/>
              <a:t>Thanks to Rafael for doing the visual design!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2108200" y="6572478"/>
            <a:ext cx="1155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accent1">
                    <a:lumMod val="75000"/>
                  </a:schemeClr>
                </a:solidFill>
              </a:rPr>
              <a:t>UX RESEARCH</a:t>
            </a:r>
            <a:endParaRPr lang="en-US" sz="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9627" y="1656263"/>
            <a:ext cx="624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do </a:t>
            </a:r>
            <a:r>
              <a:rPr lang="en-US" dirty="0" err="1" smtClean="0"/>
              <a:t>ResMed</a:t>
            </a:r>
            <a:r>
              <a:rPr lang="en-US" dirty="0" smtClean="0"/>
              <a:t> employees need out of an internal app?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half" idx="4294967295"/>
          </p:nvPr>
        </p:nvSpPr>
        <p:spPr>
          <a:xfrm>
            <a:off x="816377" y="1078763"/>
            <a:ext cx="2005628" cy="54241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77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purpose of </a:t>
            </a:r>
            <a:r>
              <a:rPr lang="en-US" dirty="0" err="1" smtClean="0"/>
              <a:t>ResAssist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8027" y="2907672"/>
            <a:ext cx="8424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“To facilitate the daily life of a </a:t>
            </a:r>
            <a:r>
              <a:rPr lang="en-US" sz="3600" dirty="0" err="1" smtClean="0"/>
              <a:t>ResMed</a:t>
            </a:r>
            <a:r>
              <a:rPr lang="en-US" sz="3600" dirty="0" smtClean="0"/>
              <a:t> employee”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6443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ResAssist</a:t>
            </a:r>
            <a:r>
              <a:rPr lang="en-US" dirty="0" smtClean="0"/>
              <a:t> v1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28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 err="1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ResAssist</a:t>
            </a:r>
            <a:r>
              <a:rPr lang="en-US" altLang="en-US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 User Flows</a:t>
            </a:r>
            <a:endParaRPr lang="en-US" altLang="en-US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08200" y="6572478"/>
            <a:ext cx="1155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accent1">
                    <a:lumMod val="75000"/>
                  </a:schemeClr>
                </a:solidFill>
              </a:rPr>
              <a:t>UX RESEARCH</a:t>
            </a:r>
            <a:endParaRPr lang="en-US" sz="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99" y="1051148"/>
            <a:ext cx="1900990" cy="33795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1" y="1259596"/>
            <a:ext cx="2971896" cy="5283372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935" y="1051147"/>
            <a:ext cx="2074090" cy="36872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287" y="3175731"/>
            <a:ext cx="1889884" cy="3359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935" y="3408234"/>
            <a:ext cx="2074090" cy="30840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Straight Arrow Connector 18"/>
          <p:cNvCxnSpPr/>
          <p:nvPr/>
        </p:nvCxnSpPr>
        <p:spPr>
          <a:xfrm flipV="1">
            <a:off x="1320800" y="1546167"/>
            <a:ext cx="2057400" cy="1489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768600" y="1421897"/>
            <a:ext cx="3302000" cy="161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992272" y="3591098"/>
            <a:ext cx="2394241" cy="509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882900" y="3591098"/>
            <a:ext cx="3187700" cy="98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Wi-Fi Password</a:t>
            </a:r>
            <a:endParaRPr lang="en-US" altLang="en-US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0087" y="1299004"/>
            <a:ext cx="2488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Wi-Fi difficult to access</a:t>
            </a:r>
            <a:endParaRPr 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108200" y="6572478"/>
            <a:ext cx="1155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accent1">
                    <a:lumMod val="75000"/>
                  </a:schemeClr>
                </a:solidFill>
              </a:rPr>
              <a:t>UX RESEARCH</a:t>
            </a:r>
            <a:endParaRPr lang="en-US" sz="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87" y="1697747"/>
            <a:ext cx="2425467" cy="4311941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031" y="1697746"/>
            <a:ext cx="2470150" cy="4391377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264" y="1697747"/>
            <a:ext cx="2470149" cy="4391377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3390370" y="1299004"/>
            <a:ext cx="2264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Lack of relevant info</a:t>
            </a:r>
            <a:endParaRPr 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53966" y="1299004"/>
            <a:ext cx="3148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Inconsistency between icons</a:t>
            </a:r>
            <a:endParaRPr lang="en-US" sz="1600" b="1" dirty="0"/>
          </a:p>
        </p:txBody>
      </p:sp>
      <p:sp>
        <p:nvSpPr>
          <p:cNvPr id="2" name="Rectangle 1"/>
          <p:cNvSpPr/>
          <p:nvPr/>
        </p:nvSpPr>
        <p:spPr>
          <a:xfrm>
            <a:off x="6142662" y="2393602"/>
            <a:ext cx="1907748" cy="2413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3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sMed PowerPoint Template (New)">
  <a:themeElements>
    <a:clrScheme name="ResMed 2">
      <a:dk1>
        <a:srgbClr val="333333"/>
      </a:dk1>
      <a:lt1>
        <a:srgbClr val="FFFFFF"/>
      </a:lt1>
      <a:dk2>
        <a:srgbClr val="000000"/>
      </a:dk2>
      <a:lt2>
        <a:srgbClr val="FFFFFF"/>
      </a:lt2>
      <a:accent1>
        <a:srgbClr val="0099DB"/>
      </a:accent1>
      <a:accent2>
        <a:srgbClr val="DF2725"/>
      </a:accent2>
      <a:accent3>
        <a:srgbClr val="852B6F"/>
      </a:accent3>
      <a:accent4>
        <a:srgbClr val="4956A1"/>
      </a:accent4>
      <a:accent5>
        <a:srgbClr val="ED6937"/>
      </a:accent5>
      <a:accent6>
        <a:srgbClr val="6CB454"/>
      </a:accent6>
      <a:hlink>
        <a:srgbClr val="0198DA"/>
      </a:hlink>
      <a:folHlink>
        <a:srgbClr val="852B6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sMed PowerPoint Template (New)" id="{6FA8BE2A-25E9-6641-8A15-CF811B073DFB}" vid="{C3AEC0A9-CDBD-6E46-8AED-CAB8C071E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53EC8C0452C247AF2866412F8BA783" ma:contentTypeVersion="3" ma:contentTypeDescription="Create a new document." ma:contentTypeScope="" ma:versionID="d4038ae8ea1c017eda4f403c7d59b7cc">
  <xsd:schema xmlns:xsd="http://www.w3.org/2001/XMLSchema" xmlns:xs="http://www.w3.org/2001/XMLSchema" xmlns:p="http://schemas.microsoft.com/office/2006/metadata/properties" xmlns:ns2="542dec4d-cbfb-4bd6-b651-be7ab602ceb0" targetNamespace="http://schemas.microsoft.com/office/2006/metadata/properties" ma:root="true" ma:fieldsID="b5fff2af48568eeab19cb8ed27ba311b" ns2:_="">
    <xsd:import namespace="542dec4d-cbfb-4bd6-b651-be7ab602ceb0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2dec4d-cbfb-4bd6-b651-be7ab602ceb0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4790637c-6aac-4523-84e3-76cc21b21e24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a625f0f2-905b-4a10-a87e-4722eaab47ae}" ma:internalName="TaxCatchAll" ma:showField="CatchAllData" ma:web="542dec4d-cbfb-4bd6-b651-be7ab602ceb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42dec4d-cbfb-4bd6-b651-be7ab602ceb0"/>
    <TaxKeywordTaxHTField xmlns="542dec4d-cbfb-4bd6-b651-be7ab602ceb0">
      <Terms xmlns="http://schemas.microsoft.com/office/infopath/2007/PartnerControls"/>
    </TaxKeywordTaxHTField>
  </documentManagement>
</p:properties>
</file>

<file path=customXml/itemProps1.xml><?xml version="1.0" encoding="utf-8"?>
<ds:datastoreItem xmlns:ds="http://schemas.openxmlformats.org/officeDocument/2006/customXml" ds:itemID="{CFF468FD-926F-4009-A94C-9A4DC50B63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2dec4d-cbfb-4bd6-b651-be7ab602ce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011F18-D309-4D20-BC1D-ED494C5719C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26E7FA-6953-48C5-AE8B-0B4227C9AB20}">
  <ds:schemaRefs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542dec4d-cbfb-4bd6-b651-be7ab602ceb0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16165</TotalTime>
  <Words>506</Words>
  <Application>Microsoft Office PowerPoint</Application>
  <PresentationFormat>On-screen Show (4:3)</PresentationFormat>
  <Paragraphs>122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Courier New</vt:lpstr>
      <vt:lpstr>ResMed PowerPoint Template (New)</vt:lpstr>
      <vt:lpstr>Kevin Tran Prepared by Kevin Tran</vt:lpstr>
      <vt:lpstr>Me</vt:lpstr>
      <vt:lpstr>What I worked on! </vt:lpstr>
      <vt:lpstr>PowerPoint Presentation</vt:lpstr>
      <vt:lpstr>Overview</vt:lpstr>
      <vt:lpstr>The purpose of ResAssist</vt:lpstr>
      <vt:lpstr>ResAssist v1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ResAssist v2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ResAssist v3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the opportunity!</vt:lpstr>
    </vt:vector>
  </TitlesOfParts>
  <Company>ResMed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Tahnja De Croos</dc:creator>
  <cp:lastModifiedBy>Kevin Tran3</cp:lastModifiedBy>
  <cp:revision>100</cp:revision>
  <dcterms:created xsi:type="dcterms:W3CDTF">2016-08-26T03:36:49Z</dcterms:created>
  <dcterms:modified xsi:type="dcterms:W3CDTF">2018-08-31T22:13:26Z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/>
  </property>
  <property fmtid="{D5CDD505-2E9C-101B-9397-08002B2CF9AE}" pid="3" name="Show">
    <vt:bool>false</vt:bool>
  </property>
  <property fmtid="{D5CDD505-2E9C-101B-9397-08002B2CF9AE}" pid="4" name="ContentTypeId">
    <vt:lpwstr>0x010100C853EC8C0452C247AF2866412F8BA783</vt:lpwstr>
  </property>
</Properties>
</file>